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40"/>
  </p:notesMasterIdLst>
  <p:sldIdLst>
    <p:sldId id="256" r:id="rId2"/>
    <p:sldId id="268" r:id="rId3"/>
    <p:sldId id="301" r:id="rId4"/>
    <p:sldId id="273" r:id="rId5"/>
    <p:sldId id="257" r:id="rId6"/>
    <p:sldId id="258" r:id="rId7"/>
    <p:sldId id="302" r:id="rId8"/>
    <p:sldId id="303" r:id="rId9"/>
    <p:sldId id="304" r:id="rId10"/>
    <p:sldId id="305" r:id="rId11"/>
    <p:sldId id="306" r:id="rId12"/>
    <p:sldId id="307" r:id="rId13"/>
    <p:sldId id="308" r:id="rId14"/>
    <p:sldId id="309" r:id="rId15"/>
    <p:sldId id="310" r:id="rId16"/>
    <p:sldId id="311" r:id="rId17"/>
    <p:sldId id="312" r:id="rId18"/>
    <p:sldId id="313" r:id="rId19"/>
    <p:sldId id="314" r:id="rId20"/>
    <p:sldId id="315" r:id="rId21"/>
    <p:sldId id="316" r:id="rId22"/>
    <p:sldId id="317" r:id="rId23"/>
    <p:sldId id="318" r:id="rId24"/>
    <p:sldId id="319" r:id="rId25"/>
    <p:sldId id="320" r:id="rId26"/>
    <p:sldId id="321" r:id="rId27"/>
    <p:sldId id="322" r:id="rId28"/>
    <p:sldId id="323" r:id="rId29"/>
    <p:sldId id="324" r:id="rId30"/>
    <p:sldId id="325" r:id="rId31"/>
    <p:sldId id="327" r:id="rId32"/>
    <p:sldId id="326" r:id="rId33"/>
    <p:sldId id="299" r:id="rId34"/>
    <p:sldId id="328" r:id="rId35"/>
    <p:sldId id="331" r:id="rId36"/>
    <p:sldId id="329" r:id="rId37"/>
    <p:sldId id="330" r:id="rId38"/>
    <p:sldId id="332" r:id="rId39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0A909B07-475C-40DA-9DB2-95400D670655}">
  <a:tblStyle styleId="{0A909B07-475C-40DA-9DB2-95400D670655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6E6E6"/>
          </a:solidFill>
        </a:fill>
      </a:tcStyle>
    </a:wholeTbl>
    <a:band1H>
      <a:tcStyle>
        <a:tcBdr/>
        <a:fill>
          <a:solidFill>
            <a:srgbClr val="CACACA"/>
          </a:solidFill>
        </a:fill>
      </a:tcStyle>
    </a:band1H>
    <a:band1V>
      <a:tcStyle>
        <a:tcBdr/>
        <a:fill>
          <a:solidFill>
            <a:srgbClr val="CACACA"/>
          </a:solidFill>
        </a:fill>
      </a:tcStyle>
    </a:band1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dk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30"/>
  </p:normalViewPr>
  <p:slideViewPr>
    <p:cSldViewPr>
      <p:cViewPr varScale="1">
        <p:scale>
          <a:sx n="108" d="100"/>
          <a:sy n="108" d="100"/>
        </p:scale>
        <p:origin x="1704" y="10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682036324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r>
              <a:rPr lang="en-US" sz="11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Hello everyone, I am Lakshman Kumar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Shape 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234286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87510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chemeClr val="dk1"/>
              </a:buClr>
              <a:buSzPct val="250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Shape 7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  <p:extLst>
      <p:ext uri="{BB962C8B-B14F-4D97-AF65-F5344CB8AC3E}">
        <p14:creationId xmlns:p14="http://schemas.microsoft.com/office/powerpoint/2010/main" val="1032470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30668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3177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9251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endParaRPr lang="en-US" sz="1100" b="0" i="0" u="none" strike="noStrike" kern="1200" cap="none" dirty="0">
              <a:solidFill>
                <a:schemeClr val="dk1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277141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6954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32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 rot="5400000">
            <a:off x="4543424" y="2143124"/>
            <a:ext cx="5953125" cy="1952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32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 rot="5400000">
            <a:off x="561975" y="266699"/>
            <a:ext cx="5953125" cy="57054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8" name="Shape 58"/>
          <p:cNvSpPr/>
          <p:nvPr/>
        </p:nvSpPr>
        <p:spPr>
          <a:xfrm>
            <a:off x="7924800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36689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75" cy="923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32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body" idx="1"/>
          </p:nvPr>
        </p:nvSpPr>
        <p:spPr>
          <a:xfrm>
            <a:off x="685800" y="1352550"/>
            <a:ext cx="7810498" cy="474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40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32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3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3" cy="39512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38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75" cy="923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32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7924800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Shape 37"/>
          <p:cNvSpPr/>
          <p:nvPr/>
        </p:nvSpPr>
        <p:spPr>
          <a:xfrm>
            <a:off x="36689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20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19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2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/>
          <p:nvPr/>
        </p:nvSpPr>
        <p:spPr>
          <a:xfrm>
            <a:off x="7924800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" name="Shape 43"/>
          <p:cNvSpPr/>
          <p:nvPr/>
        </p:nvSpPr>
        <p:spPr>
          <a:xfrm>
            <a:off x="36689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20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Shape 46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None/>
              <a:defRPr/>
            </a:lvl1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Font typeface="Arial"/>
              <a:buNone/>
              <a:defRPr sz="9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 sz="9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/>
          <p:nvPr/>
        </p:nvSpPr>
        <p:spPr>
          <a:xfrm>
            <a:off x="7924800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" name="Shape 49"/>
          <p:cNvSpPr/>
          <p:nvPr/>
        </p:nvSpPr>
        <p:spPr>
          <a:xfrm>
            <a:off x="36689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75" cy="923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32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 rot="5400000">
            <a:off x="2219324" y="-180973"/>
            <a:ext cx="4743450" cy="781049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Shape 53"/>
          <p:cNvSpPr/>
          <p:nvPr/>
        </p:nvSpPr>
        <p:spPr>
          <a:xfrm>
            <a:off x="7924800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" name="Shape 54"/>
          <p:cNvSpPr/>
          <p:nvPr/>
        </p:nvSpPr>
        <p:spPr>
          <a:xfrm>
            <a:off x="36689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hape 6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200025" y="6529387"/>
            <a:ext cx="8769350" cy="74611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7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190500" y="1066800"/>
            <a:ext cx="8763000" cy="1238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8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75" cy="923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32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body" idx="1"/>
          </p:nvPr>
        </p:nvSpPr>
        <p:spPr>
          <a:xfrm>
            <a:off x="685800" y="1352550"/>
            <a:ext cx="7810498" cy="4743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0" name="Shape 1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35938" y="71438"/>
            <a:ext cx="858835" cy="85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Shape 1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73038" y="36513"/>
            <a:ext cx="911224" cy="91122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Shape 12"/>
          <p:cNvSpPr/>
          <p:nvPr/>
        </p:nvSpPr>
        <p:spPr>
          <a:xfrm>
            <a:off x="7924800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" name="Shape 13"/>
          <p:cNvSpPr/>
          <p:nvPr/>
        </p:nvSpPr>
        <p:spPr>
          <a:xfrm>
            <a:off x="36689" y="19755"/>
            <a:ext cx="1143000" cy="990598"/>
          </a:xfrm>
          <a:prstGeom prst="rect">
            <a:avLst/>
          </a:prstGeom>
          <a:solidFill>
            <a:schemeClr val="lt1"/>
          </a:solidFill>
          <a:ln w="317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endParaRPr sz="2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>
            <a:spLocks noGrp="1"/>
          </p:cNvSpPr>
          <p:nvPr>
            <p:ph type="ctrTitle"/>
          </p:nvPr>
        </p:nvSpPr>
        <p:spPr>
          <a:xfrm>
            <a:off x="228600" y="1676400"/>
            <a:ext cx="8654100" cy="147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Arial"/>
              <a:buNone/>
            </a:pPr>
            <a:br>
              <a:rPr lang="en-US" sz="4400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sz="4400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4400" dirty="0">
                <a:latin typeface="Calibri"/>
                <a:ea typeface="Calibri"/>
                <a:cs typeface="Calibri"/>
                <a:sym typeface="Calibri"/>
              </a:rPr>
              <a:t>Mobile Scanner</a:t>
            </a:r>
          </a:p>
        </p:txBody>
      </p:sp>
      <p:sp>
        <p:nvSpPr>
          <p:cNvPr id="65" name="Shape 65"/>
          <p:cNvSpPr txBox="1">
            <a:spLocks noGrp="1"/>
          </p:cNvSpPr>
          <p:nvPr>
            <p:ph type="subTitle" idx="1"/>
          </p:nvPr>
        </p:nvSpPr>
        <p:spPr>
          <a:xfrm>
            <a:off x="1295400" y="47244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By 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Lakshman Kumar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 err="1">
                <a:latin typeface="Calibri"/>
                <a:ea typeface="Calibri"/>
                <a:cs typeface="Calibri"/>
                <a:sym typeface="Calibri"/>
              </a:rPr>
              <a:t>M.Eng</a:t>
            </a: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 ( Robotics)</a:t>
            </a: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Maryland Robotics Center</a:t>
            </a:r>
          </a:p>
        </p:txBody>
      </p:sp>
      <p:sp>
        <p:nvSpPr>
          <p:cNvPr id="4" name="Shape 64"/>
          <p:cNvSpPr txBox="1">
            <a:spLocks/>
          </p:cNvSpPr>
          <p:nvPr/>
        </p:nvSpPr>
        <p:spPr>
          <a:xfrm>
            <a:off x="413700" y="968400"/>
            <a:ext cx="8654100" cy="1470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Font typeface="Arial"/>
              <a:buNone/>
              <a:defRPr sz="3200" b="1" i="0" u="none" strike="noStrike" cap="none">
                <a:solidFill>
                  <a:srgbClr val="0C0C0C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457200" marR="0" lvl="5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914400" marR="0" lvl="6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371600" marR="0" lvl="7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828800" marR="0" lvl="8" indent="0" algn="ctr" rtl="0">
              <a:spcBef>
                <a:spcPts val="0"/>
              </a:spcBef>
              <a:spcAft>
                <a:spcPts val="0"/>
              </a:spcAft>
              <a:buNone/>
              <a:defRPr sz="3600" b="1" i="0" u="none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SzPct val="25000"/>
            </a:pPr>
            <a:r>
              <a:rPr lang="en-US" sz="2400" dirty="0">
                <a:latin typeface="Calibri"/>
                <a:ea typeface="Calibri"/>
                <a:cs typeface="Calibri"/>
                <a:sym typeface="Calibri"/>
              </a:rPr>
              <a:t>ENEE631 : Digital Image and Video Processing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Detection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295400"/>
            <a:ext cx="34290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944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Operations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447800"/>
            <a:ext cx="87630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fill in the holes or discontinuities in the extracted edges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600" dirty="0"/>
              <a:t> Morphological closing with dilation followed by  erosion</a:t>
            </a:r>
            <a:br>
              <a:rPr lang="en-US" sz="1600" dirty="0"/>
            </a:b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r>
              <a:rPr lang="en-US" sz="2000" dirty="0"/>
              <a:t> To remove noise in the resulting edges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600" dirty="0"/>
              <a:t> Morphological opening with erosion followed by  dilation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9036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Morphological Operations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19200"/>
            <a:ext cx="4495800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45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Detection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447800"/>
            <a:ext cx="87630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find the largest rectangular and convex polygon in the image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600" dirty="0"/>
              <a:t> Used OpenCV’s “</a:t>
            </a:r>
            <a:r>
              <a:rPr lang="en-US" sz="1600" dirty="0" err="1"/>
              <a:t>FindContour</a:t>
            </a:r>
            <a:r>
              <a:rPr lang="en-US" sz="1600" dirty="0"/>
              <a:t>” function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API implements Suzuki et </a:t>
            </a:r>
            <a:r>
              <a:rPr lang="en-US" sz="1600" dirty="0" err="1"/>
              <a:t>al’s</a:t>
            </a:r>
            <a:r>
              <a:rPr lang="en-US" sz="1600" dirty="0"/>
              <a:t> “Topological Structured Analysis of Digitized</a:t>
            </a:r>
            <a:br>
              <a:rPr lang="en-US" sz="1600" dirty="0"/>
            </a:br>
            <a:r>
              <a:rPr lang="en-US" sz="1600" dirty="0"/>
              <a:t>   Binary Images by Border Following “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Traverse through the hierarchy of contours to find a convex polygon with 4 </a:t>
            </a:r>
            <a:br>
              <a:rPr lang="en-US" sz="1600" dirty="0"/>
            </a:br>
            <a:r>
              <a:rPr lang="en-US" sz="1600" dirty="0"/>
              <a:t>    vertices and largest area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07799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Contour Detection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447800"/>
            <a:ext cx="87630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11200" lvl="1" indent="0">
              <a:buNone/>
            </a:pP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0" y="1295400"/>
            <a:ext cx="3429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274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143000"/>
            <a:ext cx="87630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extract four corners of the detected contour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907" y="1524000"/>
            <a:ext cx="3179343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176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 Detection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95400"/>
            <a:ext cx="42672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945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Transform and Warping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143000"/>
            <a:ext cx="87630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warp the document to fill the image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00200"/>
            <a:ext cx="3432391" cy="483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33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Perspective Transform and Warping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0106" y="1254712"/>
            <a:ext cx="4085494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Thresholding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371600"/>
            <a:ext cx="87630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convert </a:t>
            </a:r>
            <a:r>
              <a:rPr lang="en-US" sz="2000" dirty="0" err="1"/>
              <a:t>rgb</a:t>
            </a:r>
            <a:r>
              <a:rPr lang="en-US" sz="2000" dirty="0"/>
              <a:t> image to binary image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600" dirty="0"/>
              <a:t>  Adaptive thresholding was done using the Gaussian Minus C method</a:t>
            </a:r>
            <a:br>
              <a:rPr lang="en-US" sz="1600" dirty="0"/>
            </a:br>
            <a:endParaRPr lang="en-US" sz="1600" dirty="0"/>
          </a:p>
          <a:p>
            <a:pPr lvl="1"/>
            <a:r>
              <a:rPr lang="en-US" sz="1600" dirty="0"/>
              <a:t>  Global thresholding gives bad results as the threshold is constant </a:t>
            </a:r>
            <a:br>
              <a:rPr lang="en-US" sz="1600" dirty="0"/>
            </a:br>
            <a:r>
              <a:rPr lang="en-US" sz="1600" dirty="0"/>
              <a:t>    throughout the image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Adaptive thresholding makes the threshold dynamic in nature and</a:t>
            </a:r>
            <a:br>
              <a:rPr lang="en-US" sz="1600" dirty="0"/>
            </a:br>
            <a:r>
              <a:rPr lang="en-US" sz="1600" dirty="0"/>
              <a:t>    hence gives pretty good results 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5372699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400" y="1352550"/>
            <a:ext cx="8610600" cy="4743450"/>
          </a:xfrm>
        </p:spPr>
        <p:txBody>
          <a:bodyPr/>
          <a:lstStyle/>
          <a:p>
            <a:r>
              <a:rPr lang="en-US" sz="2000" dirty="0"/>
              <a:t> With increasing prevalence of Cell Phones, traditional devices, </a:t>
            </a:r>
            <a:br>
              <a:rPr lang="en-US" sz="2000" dirty="0"/>
            </a:br>
            <a:r>
              <a:rPr lang="en-US" sz="2000" dirty="0"/>
              <a:t>  that have been used for various tasks , are being replaced by it.</a:t>
            </a:r>
          </a:p>
          <a:p>
            <a:endParaRPr lang="en-US" sz="2000" dirty="0"/>
          </a:p>
          <a:p>
            <a:r>
              <a:rPr lang="en-US" sz="2000" dirty="0"/>
              <a:t> One such device is the document scanner.</a:t>
            </a:r>
          </a:p>
          <a:p>
            <a:pPr marL="304800" indent="0">
              <a:buNone/>
            </a:pPr>
            <a:endParaRPr lang="en-US" sz="2000" dirty="0"/>
          </a:p>
          <a:p>
            <a:r>
              <a:rPr lang="en-US" sz="2000" dirty="0"/>
              <a:t> Several popular apps like </a:t>
            </a:r>
            <a:r>
              <a:rPr lang="en-US" sz="2000" dirty="0" err="1"/>
              <a:t>CamScanner</a:t>
            </a:r>
            <a:r>
              <a:rPr lang="en-US" sz="2000" dirty="0"/>
              <a:t> ,  Evernote etc. are being </a:t>
            </a:r>
            <a:br>
              <a:rPr lang="en-US" sz="2000" dirty="0"/>
            </a:br>
            <a:r>
              <a:rPr lang="en-US" sz="2000" dirty="0"/>
              <a:t>  used to scan documents nowadays.</a:t>
            </a:r>
          </a:p>
          <a:p>
            <a:endParaRPr lang="en-US" sz="2000" dirty="0"/>
          </a:p>
          <a:p>
            <a:r>
              <a:rPr lang="en-US" sz="2000" dirty="0"/>
              <a:t> This project attempts to reverse engineer the methodology used </a:t>
            </a:r>
            <a:br>
              <a:rPr lang="en-US" sz="2000" dirty="0"/>
            </a:br>
            <a:r>
              <a:rPr lang="en-US" sz="2000" dirty="0"/>
              <a:t>  by such apps to extract and register documents.</a:t>
            </a:r>
          </a:p>
          <a:p>
            <a:pPr algn="just"/>
            <a:endParaRPr lang="en-US" sz="2000" dirty="0"/>
          </a:p>
          <a:p>
            <a:pPr algn="just"/>
            <a:endParaRPr lang="en-US" sz="20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Adaptive Thresholding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295400"/>
            <a:ext cx="4314093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867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Filled Document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219200"/>
            <a:ext cx="291465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276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2025" y="142875"/>
            <a:ext cx="7419975" cy="923923"/>
          </a:xfrm>
        </p:spPr>
        <p:txBody>
          <a:bodyPr/>
          <a:lstStyle/>
          <a:p>
            <a:r>
              <a:rPr lang="en-US" dirty="0"/>
              <a:t>Image Registration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extract content from the image of the filled document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8654" y="1649766"/>
            <a:ext cx="3962400" cy="4784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784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Alignment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align the filled document with the reference document</a:t>
            </a:r>
          </a:p>
          <a:p>
            <a:pPr lvl="1"/>
            <a:r>
              <a:rPr lang="en-US" sz="1600" dirty="0"/>
              <a:t> Compute features in both the reference document and filled document</a:t>
            </a:r>
          </a:p>
          <a:p>
            <a:pPr lvl="1"/>
            <a:r>
              <a:rPr lang="en-US" sz="1600" dirty="0"/>
              <a:t> OpenCV’s feature detection and description API was used</a:t>
            </a:r>
          </a:p>
          <a:p>
            <a:pPr lvl="1"/>
            <a:r>
              <a:rPr lang="en-US" sz="1600" dirty="0"/>
              <a:t> ORB (Oriented FAST and Rotated BRIEF) features were used</a:t>
            </a:r>
          </a:p>
          <a:p>
            <a:pPr lvl="1"/>
            <a:r>
              <a:rPr lang="en-US" sz="1600" dirty="0"/>
              <a:t> ORB is computationally less intensive than SIFT/SURF but gives similar </a:t>
            </a:r>
            <a:br>
              <a:rPr lang="en-US" sz="1600" dirty="0"/>
            </a:br>
            <a:r>
              <a:rPr lang="en-US" sz="1600" dirty="0"/>
              <a:t>   performance</a:t>
            </a:r>
          </a:p>
          <a:p>
            <a:pPr lvl="1"/>
            <a:r>
              <a:rPr lang="en-US" sz="1600" dirty="0"/>
              <a:t> The API finds the corresponding features using the k- Nearest Neighbor </a:t>
            </a:r>
            <a:br>
              <a:rPr lang="en-US" sz="1600" dirty="0"/>
            </a:br>
            <a:r>
              <a:rPr lang="en-US" sz="1600" dirty="0"/>
              <a:t>   technique with hamming distance as the metric</a:t>
            </a:r>
          </a:p>
          <a:p>
            <a:pPr lvl="1"/>
            <a:r>
              <a:rPr lang="en-US" sz="1600" dirty="0"/>
              <a:t> These features are then filtered by ratio test and symmetry test</a:t>
            </a:r>
          </a:p>
          <a:p>
            <a:pPr lvl="1"/>
            <a:r>
              <a:rPr lang="en-US" sz="1600" dirty="0"/>
              <a:t> At-least 500 corresponding features that satisfies both these tests are</a:t>
            </a:r>
            <a:br>
              <a:rPr lang="en-US" sz="1600" dirty="0"/>
            </a:br>
            <a:r>
              <a:rPr lang="en-US" sz="1600" dirty="0"/>
              <a:t>   extracted</a:t>
            </a:r>
          </a:p>
          <a:p>
            <a:pPr lvl="1"/>
            <a:r>
              <a:rPr lang="en-US" sz="1600" dirty="0"/>
              <a:t> Then the best four features are obtained by doing RANSAC with 50,000</a:t>
            </a:r>
            <a:br>
              <a:rPr lang="en-US" sz="1600" dirty="0"/>
            </a:br>
            <a:r>
              <a:rPr lang="en-US" sz="1600" dirty="0"/>
              <a:t>   iterations</a:t>
            </a:r>
          </a:p>
          <a:p>
            <a:pPr lvl="1"/>
            <a:r>
              <a:rPr lang="en-US" sz="1600" dirty="0"/>
              <a:t> The perspective transform between these four features in the reference</a:t>
            </a:r>
            <a:br>
              <a:rPr lang="en-US" sz="1600" dirty="0"/>
            </a:br>
            <a:r>
              <a:rPr lang="en-US" sz="1600" dirty="0"/>
              <a:t>   document and the filled document is extracted</a:t>
            </a:r>
          </a:p>
          <a:p>
            <a:pPr lvl="1"/>
            <a:r>
              <a:rPr lang="en-US" sz="1600" dirty="0"/>
              <a:t>  The filled document is warped to align with the reference document</a:t>
            </a:r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152404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Alignment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500 corresponding ORB features</a:t>
            </a:r>
          </a:p>
          <a:p>
            <a:pPr lvl="1"/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1896862"/>
            <a:ext cx="3282462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5512" y="1896862"/>
            <a:ext cx="3175488" cy="4275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37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Alignment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Four best corresponding ORB features</a:t>
            </a:r>
          </a:p>
          <a:p>
            <a:pPr lvl="1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1676400"/>
            <a:ext cx="7467600" cy="464595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9166820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Alignment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Warp the filled document and do bilinear interpolation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0" y="1676400"/>
            <a:ext cx="3856893" cy="4724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676400"/>
            <a:ext cx="3810000" cy="469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554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extract content from the filled document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600" dirty="0"/>
              <a:t> Both the reference and scanned document are converted into binary images </a:t>
            </a:r>
            <a:br>
              <a:rPr lang="en-US" sz="1600" dirty="0"/>
            </a:br>
            <a:r>
              <a:rPr lang="en-US" sz="1600" dirty="0"/>
              <a:t>   by adaptively thresholding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Using combinational logic based on the values of the pixels in </a:t>
            </a:r>
            <a:r>
              <a:rPr lang="en-US" sz="1600" dirty="0" err="1"/>
              <a:t>thresholded</a:t>
            </a:r>
            <a:br>
              <a:rPr lang="en-US" sz="1600" dirty="0"/>
            </a:br>
            <a:r>
              <a:rPr lang="en-US" sz="1600" dirty="0"/>
              <a:t>   images, the additional content in the filled document is extracted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The extracted content is then filtered a bit by dilation and median filtering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However there might be some additional residue due to imperfect thresholding </a:t>
            </a:r>
            <a:br>
              <a:rPr lang="en-US" sz="1600" dirty="0"/>
            </a:br>
            <a:r>
              <a:rPr lang="en-US" sz="1600" dirty="0"/>
              <a:t>    , minute differences in alignment caused by either Bilinear Interpolation or </a:t>
            </a:r>
            <a:br>
              <a:rPr lang="en-US" sz="1600" dirty="0"/>
            </a:br>
            <a:r>
              <a:rPr lang="en-US" sz="1600" dirty="0"/>
              <a:t>    lesser number of iterations in RANSAC.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20330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</a:t>
            </a:r>
            <a:r>
              <a:rPr lang="en-US" sz="2000" dirty="0" err="1"/>
              <a:t>Thresholded</a:t>
            </a:r>
            <a:r>
              <a:rPr lang="en-US" sz="2000" dirty="0"/>
              <a:t> Images</a:t>
            </a:r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76400"/>
            <a:ext cx="3657600" cy="47244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2012" y="1633122"/>
            <a:ext cx="4237892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2931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Subtraction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Extracted foreground</a:t>
            </a:r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76400"/>
            <a:ext cx="4695093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8261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152400" y="1447800"/>
            <a:ext cx="87630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Extraction of a document from a mobile phone’s image.</a:t>
            </a:r>
            <a:br>
              <a:rPr lang="en-US" sz="2000" b="0" dirty="0"/>
            </a:br>
            <a:endParaRPr lang="en-US" sz="2000" dirty="0"/>
          </a:p>
          <a:p>
            <a:r>
              <a:rPr lang="en-US" sz="2000" dirty="0"/>
              <a:t> Registration of a reference blank page </a:t>
            </a:r>
          </a:p>
          <a:p>
            <a:pPr marL="304800" indent="0">
              <a:buNone/>
            </a:pPr>
            <a:endParaRPr lang="en-US" sz="2000" dirty="0"/>
          </a:p>
          <a:p>
            <a:r>
              <a:rPr lang="en-US" sz="2000" dirty="0"/>
              <a:t> Extraction of content from the filled version of the reference</a:t>
            </a:r>
            <a:br>
              <a:rPr lang="en-US" sz="2000" dirty="0"/>
            </a:br>
            <a:r>
              <a:rPr lang="en-US" sz="2000" dirty="0"/>
              <a:t>  document.</a:t>
            </a:r>
          </a:p>
        </p:txBody>
      </p:sp>
    </p:spTree>
    <p:extLst>
      <p:ext uri="{BB962C8B-B14F-4D97-AF65-F5344CB8AC3E}">
        <p14:creationId xmlns:p14="http://schemas.microsoft.com/office/powerpoint/2010/main" val="30801518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Addition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overlay extracted content on the reference image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600" dirty="0"/>
              <a:t> Based on the extracted foreground, pixels in the reference document are </a:t>
            </a:r>
            <a:br>
              <a:rPr lang="en-US" sz="1600" dirty="0"/>
            </a:br>
            <a:r>
              <a:rPr lang="en-US" sz="1600" dirty="0"/>
              <a:t>   replaced by the pixels in the filled document</a:t>
            </a:r>
          </a:p>
          <a:p>
            <a:pPr lvl="1"/>
            <a:endParaRPr lang="en-US" sz="1600" dirty="0"/>
          </a:p>
          <a:p>
            <a:pPr lvl="1"/>
            <a:r>
              <a:rPr lang="en-US" sz="1600" dirty="0"/>
              <a:t>  Noise in the restored image due to the additional residue in the extracted </a:t>
            </a:r>
            <a:br>
              <a:rPr lang="en-US" sz="1600" dirty="0"/>
            </a:br>
            <a:r>
              <a:rPr lang="en-US" sz="1600" dirty="0"/>
              <a:t>    foreground</a:t>
            </a:r>
          </a:p>
          <a:p>
            <a:pPr marL="711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5753713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Addition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965" y="1219200"/>
            <a:ext cx="4314093" cy="51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2532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Foreground Addition</a:t>
            </a:r>
          </a:p>
        </p:txBody>
      </p:sp>
      <p:sp>
        <p:nvSpPr>
          <p:cNvPr id="8" name="Text Placeholder 2"/>
          <p:cNvSpPr txBox="1">
            <a:spLocks/>
          </p:cNvSpPr>
          <p:nvPr/>
        </p:nvSpPr>
        <p:spPr>
          <a:xfrm>
            <a:off x="381000" y="1219200"/>
            <a:ext cx="8763000" cy="6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711200" lvl="1" indent="0">
              <a:buNone/>
            </a:pPr>
            <a:endParaRPr lang="en-US" sz="1600" dirty="0"/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239915"/>
            <a:ext cx="4466493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792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00" cy="92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Conclusion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87044" y="1123950"/>
            <a:ext cx="8475956" cy="48958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Calibri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Based on the results of the project, a few keen observations can be made as follows.</a:t>
            </a:r>
          </a:p>
          <a:p>
            <a:pPr lvl="1"/>
            <a:r>
              <a:rPr lang="en-US" sz="1800" dirty="0"/>
              <a:t>  The techniques work well as long as the assumptions made are</a:t>
            </a:r>
            <a:br>
              <a:rPr lang="en-US" sz="1800" dirty="0"/>
            </a:br>
            <a:r>
              <a:rPr lang="en-US" sz="1800" dirty="0"/>
              <a:t>    satisfied.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Document extraction takes about 5 to 7 seconds and Image </a:t>
            </a:r>
            <a:br>
              <a:rPr lang="en-US" sz="18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  registration takes about 15 to 25 seconds depending on the size</a:t>
            </a:r>
            <a:br>
              <a:rPr lang="en-US" sz="18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  and nature of the image.</a:t>
            </a:r>
          </a:p>
          <a:p>
            <a:pPr lvl="1"/>
            <a:endParaRPr lang="en-US" sz="1800" dirty="0">
              <a:latin typeface="+mj-lt"/>
              <a:ea typeface="Calibri"/>
              <a:cs typeface="Calibri"/>
              <a:sym typeface="Calibri"/>
            </a:endParaRPr>
          </a:p>
          <a:p>
            <a:pPr lvl="1"/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Sometimes image specific tuning is required for parameters like</a:t>
            </a:r>
            <a:br>
              <a:rPr lang="en-US" sz="18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  adaptive thresholding constant, kernel sizes.</a:t>
            </a:r>
          </a:p>
          <a:p>
            <a:pPr lvl="1"/>
            <a:endParaRPr lang="en-US" sz="1800" dirty="0">
              <a:latin typeface="+mj-lt"/>
              <a:ea typeface="Calibri"/>
              <a:cs typeface="Calibri"/>
              <a:sym typeface="Calibri"/>
            </a:endParaRPr>
          </a:p>
          <a:p>
            <a:pPr lvl="1"/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As assumptions made do not require any sort of markings or</a:t>
            </a:r>
            <a:br>
              <a:rPr lang="en-US" sz="18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  specific ink color for the filled content, the output is not perfect.</a:t>
            </a:r>
          </a:p>
          <a:p>
            <a:pPr lvl="1"/>
            <a:endParaRPr lang="en-US" sz="1800" dirty="0">
              <a:latin typeface="+mj-lt"/>
              <a:ea typeface="Calibri"/>
              <a:cs typeface="Calibri"/>
              <a:sym typeface="Calibri"/>
            </a:endParaRPr>
          </a:p>
          <a:p>
            <a:pPr lvl="1"/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Background subtraction works well in-spite of partial visibility of   </a:t>
            </a:r>
            <a:br>
              <a:rPr lang="en-US" sz="18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  the filled document.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0896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00" cy="92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Conclusion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46356" y="1066800"/>
            <a:ext cx="8534400" cy="49720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  <a:buFont typeface="Calibri"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Future Works</a:t>
            </a:r>
          </a:p>
          <a:p>
            <a:pPr lvl="1"/>
            <a:r>
              <a:rPr lang="en-US" sz="1800" dirty="0"/>
              <a:t>  </a:t>
            </a:r>
            <a:r>
              <a:rPr lang="en-US" dirty="0"/>
              <a:t>Optimize the code and algorithm to take less then 2 seconds </a:t>
            </a:r>
            <a:br>
              <a:rPr lang="en-US" dirty="0"/>
            </a:br>
            <a:r>
              <a:rPr lang="en-US" dirty="0"/>
              <a:t>   to give the final output.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Reduce the number of assumptions made.</a:t>
            </a:r>
          </a:p>
          <a:p>
            <a:pPr lvl="1"/>
            <a:endParaRPr lang="en-US" sz="1800" dirty="0">
              <a:latin typeface="+mj-lt"/>
              <a:ea typeface="Calibri"/>
              <a:cs typeface="Calibri"/>
              <a:sym typeface="Calibri"/>
            </a:endParaRPr>
          </a:p>
          <a:p>
            <a:pPr lvl="1"/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Do additional filtering to remove artifacts due to border effects, </a:t>
            </a:r>
            <a:br>
              <a:rPr lang="en-US" sz="18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 obstructions and minute differences in image alignment.</a:t>
            </a:r>
          </a:p>
          <a:p>
            <a:pPr lvl="1"/>
            <a:endParaRPr lang="en-US" sz="1800" dirty="0">
              <a:latin typeface="+mj-lt"/>
              <a:ea typeface="Calibri"/>
              <a:cs typeface="Calibri"/>
              <a:sym typeface="Calibri"/>
            </a:endParaRPr>
          </a:p>
          <a:p>
            <a:pPr lvl="1"/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Automated tuning of certain parameters based on the nature of the</a:t>
            </a:r>
            <a:br>
              <a:rPr lang="en-US" sz="1800" dirty="0">
                <a:latin typeface="+mj-lt"/>
                <a:ea typeface="Calibri"/>
                <a:cs typeface="Calibri"/>
                <a:sym typeface="Calibri"/>
              </a:rPr>
            </a:br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  image.</a:t>
            </a:r>
          </a:p>
          <a:p>
            <a:pPr lvl="1"/>
            <a:endParaRPr lang="en-US" sz="1800" dirty="0">
              <a:latin typeface="+mj-lt"/>
              <a:ea typeface="Calibri"/>
              <a:cs typeface="Calibri"/>
              <a:sym typeface="Calibri"/>
            </a:endParaRPr>
          </a:p>
          <a:p>
            <a:pPr lvl="1"/>
            <a:r>
              <a:rPr lang="en-US" sz="1800" dirty="0">
                <a:latin typeface="+mj-lt"/>
                <a:ea typeface="Calibri"/>
                <a:cs typeface="Calibri"/>
                <a:sym typeface="Calibri"/>
              </a:rPr>
              <a:t>  Integrate OCR .</a:t>
            </a: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7568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00" cy="92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Source Code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228600" y="1371600"/>
            <a:ext cx="8915400" cy="49720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r>
              <a:rPr lang="en-US" dirty="0">
                <a:latin typeface="Calibri"/>
                <a:ea typeface="Calibri"/>
                <a:cs typeface="Calibri"/>
                <a:sym typeface="Calibri"/>
              </a:rPr>
              <a:t>Accessible through the link below</a:t>
            </a:r>
          </a:p>
          <a:p>
            <a:pPr marL="228600" lvl="0" indent="0" rtl="0">
              <a:spcBef>
                <a:spcPts val="0"/>
              </a:spcBef>
              <a:buNone/>
            </a:pP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u="sng" dirty="0">
                <a:solidFill>
                  <a:schemeClr val="bg2"/>
                </a:solidFill>
              </a:rPr>
              <a:t>https://github.com/lkumar93/Image-Processing/blob/master/mobile_scanner</a:t>
            </a:r>
          </a:p>
        </p:txBody>
      </p:sp>
    </p:spTree>
    <p:extLst>
      <p:ext uri="{BB962C8B-B14F-4D97-AF65-F5344CB8AC3E}">
        <p14:creationId xmlns:p14="http://schemas.microsoft.com/office/powerpoint/2010/main" val="66151715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00" cy="92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References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0" y="1352550"/>
            <a:ext cx="9067800" cy="49720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800" b="0" dirty="0"/>
              <a:t> Gonzalez, Rafael C. and Richard E. Woods (2006). Digital Image Processing (3rd </a:t>
            </a:r>
            <a:br>
              <a:rPr lang="en-US" sz="1800" b="0" dirty="0"/>
            </a:br>
            <a:r>
              <a:rPr lang="en-US" sz="1800" b="0" dirty="0"/>
              <a:t>  Edition). </a:t>
            </a:r>
          </a:p>
          <a:p>
            <a:r>
              <a:rPr lang="en-US" sz="1800" b="0" dirty="0"/>
              <a:t> </a:t>
            </a:r>
            <a:r>
              <a:rPr lang="en-US" sz="1800" b="0" dirty="0" err="1"/>
              <a:t>Bradski</a:t>
            </a:r>
            <a:r>
              <a:rPr lang="en-US" sz="1800" b="0" dirty="0"/>
              <a:t>, G. (2000). “The OpenCV Library”. </a:t>
            </a:r>
          </a:p>
          <a:p>
            <a:r>
              <a:rPr lang="en-US" sz="1800" b="0" dirty="0"/>
              <a:t> Fisher, Robert et al. (1997). Hypermedia Image Processing Reference (HIPR).</a:t>
            </a:r>
          </a:p>
          <a:p>
            <a:r>
              <a:rPr lang="en-US" sz="1800" b="0" dirty="0"/>
              <a:t> Jain, Anil K. (1989). Fundamentals of Digital Image Processing</a:t>
            </a:r>
          </a:p>
          <a:p>
            <a:r>
              <a:rPr lang="en-US" sz="1800" b="0" dirty="0"/>
              <a:t> Canny, J (1986). “A Computational Approach to Edge Detection”. </a:t>
            </a:r>
          </a:p>
          <a:p>
            <a:r>
              <a:rPr lang="en-US" sz="1800" b="0" dirty="0"/>
              <a:t> Suzuki, S. and K Abe (1985). “Topological Structural Analysis of Digitized Binary </a:t>
            </a:r>
            <a:br>
              <a:rPr lang="en-US" sz="1800" b="0" dirty="0"/>
            </a:br>
            <a:r>
              <a:rPr lang="en-US" sz="1800" b="0" dirty="0"/>
              <a:t>  Images by Border Following”. </a:t>
            </a:r>
          </a:p>
          <a:p>
            <a:r>
              <a:rPr lang="en-US" sz="1800" b="0" dirty="0"/>
              <a:t> Ethan, </a:t>
            </a:r>
            <a:r>
              <a:rPr lang="en-US" sz="1800" b="0" dirty="0" err="1"/>
              <a:t>Rublee</a:t>
            </a:r>
            <a:r>
              <a:rPr lang="en-US" sz="1800" b="0" dirty="0"/>
              <a:t> et al. (2011). “ORB: An efficient alternative to SIFT or SURF”.</a:t>
            </a:r>
          </a:p>
          <a:p>
            <a:r>
              <a:rPr lang="en-US" sz="1800" b="0" dirty="0"/>
              <a:t> Fletcher, Lloyd A. and </a:t>
            </a:r>
            <a:r>
              <a:rPr lang="en-US" sz="1800" b="0" dirty="0" err="1"/>
              <a:t>Rangachar</a:t>
            </a:r>
            <a:r>
              <a:rPr lang="en-US" sz="1800" b="0" dirty="0"/>
              <a:t> </a:t>
            </a:r>
            <a:r>
              <a:rPr lang="en-US" sz="1800" b="0" dirty="0" err="1"/>
              <a:t>Kasturi</a:t>
            </a:r>
            <a:r>
              <a:rPr lang="en-US" sz="1800" b="0" dirty="0"/>
              <a:t> (1988). “A Robust Algorithm for Text </a:t>
            </a:r>
            <a:br>
              <a:rPr lang="en-US" sz="1800" b="0" dirty="0"/>
            </a:br>
            <a:r>
              <a:rPr lang="en-US" sz="1800" b="0" dirty="0"/>
              <a:t>  String Separation from Mixed Text/Graphics “ . </a:t>
            </a:r>
          </a:p>
          <a:p>
            <a:r>
              <a:rPr lang="en-US" sz="1800" b="0" dirty="0"/>
              <a:t> </a:t>
            </a:r>
            <a:r>
              <a:rPr lang="en-US" sz="1800" b="0" dirty="0" err="1"/>
              <a:t>Fischler</a:t>
            </a:r>
            <a:r>
              <a:rPr lang="en-US" sz="1800" b="0" dirty="0"/>
              <a:t>, Martin A. and Robert C. </a:t>
            </a:r>
            <a:r>
              <a:rPr lang="en-US" sz="1800" b="0" dirty="0" err="1"/>
              <a:t>Bolles</a:t>
            </a:r>
            <a:r>
              <a:rPr lang="en-US" sz="1800" b="0" dirty="0"/>
              <a:t> (1981). “Random Sample Consensus: </a:t>
            </a:r>
            <a:br>
              <a:rPr lang="en-US" sz="1800" b="0" dirty="0"/>
            </a:br>
            <a:r>
              <a:rPr lang="en-US" sz="1800" b="0" dirty="0"/>
              <a:t>  A Paradigm for Model Fitting with Applications to Image Analysis and Automated </a:t>
            </a:r>
            <a:br>
              <a:rPr lang="en-US" sz="1800" b="0" dirty="0"/>
            </a:br>
            <a:r>
              <a:rPr lang="en-US" sz="1800" b="0" dirty="0"/>
              <a:t>  Cartography”. </a:t>
            </a:r>
          </a:p>
          <a:p>
            <a:r>
              <a:rPr lang="en-US" sz="1800" b="0" dirty="0"/>
              <a:t> Harris, Chris and Mike Stephens (1988). “A combined corner and edge detector”. </a:t>
            </a:r>
          </a:p>
          <a:p>
            <a:endParaRPr lang="en-US" sz="1800" b="0" dirty="0"/>
          </a:p>
          <a:p>
            <a:endParaRPr lang="en-US" sz="1800" b="0" dirty="0"/>
          </a:p>
          <a:p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5107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00" cy="92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References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0" y="1352550"/>
            <a:ext cx="8915400" cy="49720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r>
              <a:rPr lang="en-US" sz="1800" b="0" dirty="0"/>
              <a:t> Mundy, Joseph L. and Andrew Zisserman (1992). “Geometric Invariance in </a:t>
            </a:r>
            <a:br>
              <a:rPr lang="en-US" sz="1800" b="0" dirty="0"/>
            </a:br>
            <a:r>
              <a:rPr lang="en-US" sz="1800" b="0" dirty="0"/>
              <a:t>  Computer Vision”. </a:t>
            </a:r>
          </a:p>
          <a:p>
            <a:r>
              <a:rPr lang="en-US" sz="1800" b="0" dirty="0"/>
              <a:t> </a:t>
            </a:r>
            <a:r>
              <a:rPr lang="en-US" sz="1800" b="0" dirty="0" err="1"/>
              <a:t>Tomasi</a:t>
            </a:r>
            <a:r>
              <a:rPr lang="en-US" sz="1800" b="0" dirty="0"/>
              <a:t>, C. and R. </a:t>
            </a:r>
            <a:r>
              <a:rPr lang="en-US" sz="1800" b="0" dirty="0" err="1"/>
              <a:t>Manduchi</a:t>
            </a:r>
            <a:r>
              <a:rPr lang="en-US" sz="1800" b="0" dirty="0"/>
              <a:t> (1998). “Bilateral Filtering for Gray and Color </a:t>
            </a:r>
            <a:br>
              <a:rPr lang="en-US" sz="1800" b="0" dirty="0"/>
            </a:br>
            <a:r>
              <a:rPr lang="en-US" sz="1800" b="0" dirty="0"/>
              <a:t>  Images”. </a:t>
            </a:r>
          </a:p>
          <a:p>
            <a:r>
              <a:rPr lang="en-US" sz="1800" b="0" dirty="0"/>
              <a:t> Altman, N. S. (1992). “An Introduction to Kernel and Nearest-Neighbor  </a:t>
            </a:r>
            <a:br>
              <a:rPr lang="en-US" sz="1800" b="0" dirty="0"/>
            </a:br>
            <a:r>
              <a:rPr lang="en-US" sz="1800" b="0" dirty="0"/>
              <a:t>  Nonparametric Regression”.</a:t>
            </a:r>
          </a:p>
          <a:p>
            <a:r>
              <a:rPr lang="en-US" sz="1800" b="0" dirty="0"/>
              <a:t> Lowe, David G. (2004). “Distinctive Image Features from Scale-Invariant </a:t>
            </a:r>
            <a:br>
              <a:rPr lang="en-US" sz="1800" b="0" dirty="0"/>
            </a:br>
            <a:r>
              <a:rPr lang="en-US" sz="1800" b="0" dirty="0"/>
              <a:t>  </a:t>
            </a:r>
            <a:r>
              <a:rPr lang="en-US" sz="1800" b="0" dirty="0" err="1"/>
              <a:t>Keypoints</a:t>
            </a:r>
            <a:r>
              <a:rPr lang="en-US" sz="1800" b="0" dirty="0"/>
              <a:t>”. </a:t>
            </a:r>
          </a:p>
          <a:p>
            <a:r>
              <a:rPr lang="en-US" sz="1800" b="0" dirty="0"/>
              <a:t> Bay, Herbert et al. (2008). “Speeded-Up Robust Features (SURF)”. </a:t>
            </a:r>
          </a:p>
          <a:p>
            <a:r>
              <a:rPr lang="en-US" sz="1800" b="0" dirty="0"/>
              <a:t> </a:t>
            </a:r>
            <a:r>
              <a:rPr lang="en-US" sz="1800" b="0" dirty="0" err="1"/>
              <a:t>Calonder</a:t>
            </a:r>
            <a:r>
              <a:rPr lang="en-US" sz="1800" b="0" dirty="0"/>
              <a:t>, Michael et al. (2010). “BRIEF: Binary Robust Independent </a:t>
            </a:r>
            <a:br>
              <a:rPr lang="en-US" sz="1800" b="0" dirty="0"/>
            </a:br>
            <a:r>
              <a:rPr lang="en-US" sz="1800" b="0" dirty="0"/>
              <a:t>  Elementary Features”.</a:t>
            </a:r>
          </a:p>
          <a:p>
            <a:r>
              <a:rPr lang="en-US" sz="1800" b="0" dirty="0"/>
              <a:t> </a:t>
            </a:r>
            <a:r>
              <a:rPr lang="en-US" sz="1800" b="0" dirty="0" err="1"/>
              <a:t>Rosten</a:t>
            </a:r>
            <a:r>
              <a:rPr lang="en-US" sz="1800" b="0" dirty="0"/>
              <a:t>, Edward and Tom Drummond (2005). “Fusing Points and Lines for   </a:t>
            </a:r>
            <a:br>
              <a:rPr lang="en-US" sz="1800" b="0" dirty="0"/>
            </a:br>
            <a:r>
              <a:rPr lang="en-US" sz="1800" b="0" dirty="0"/>
              <a:t>  High </a:t>
            </a:r>
            <a:r>
              <a:rPr lang="en-US" sz="1800" b="0" dirty="0" err="1"/>
              <a:t>PerformanceTracking</a:t>
            </a:r>
            <a:r>
              <a:rPr lang="en-US" sz="1800" b="0" dirty="0"/>
              <a:t>”. </a:t>
            </a:r>
          </a:p>
          <a:p>
            <a:endParaRPr lang="en-US" sz="1800" b="0" dirty="0"/>
          </a:p>
          <a:p>
            <a:endParaRPr lang="en-US" sz="18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704546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3902" y="1524000"/>
            <a:ext cx="7810498" cy="4743450"/>
          </a:xfrm>
        </p:spPr>
        <p:txBody>
          <a:bodyPr/>
          <a:lstStyle/>
          <a:p>
            <a:pPr marL="304800" indent="0">
              <a:buNone/>
            </a:pPr>
            <a:endParaRPr lang="en-US" sz="8000" dirty="0"/>
          </a:p>
          <a:p>
            <a:pPr marL="304800" indent="0">
              <a:buNone/>
            </a:pPr>
            <a:r>
              <a:rPr lang="en-US" sz="8000" dirty="0"/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2013728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Made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169" y="1219200"/>
            <a:ext cx="7810498" cy="4743450"/>
          </a:xfrm>
        </p:spPr>
        <p:txBody>
          <a:bodyPr/>
          <a:lstStyle/>
          <a:p>
            <a:r>
              <a:rPr lang="en-US" sz="2000" dirty="0"/>
              <a:t> The reference document  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800" dirty="0"/>
              <a:t> is captured in a well lit and contrasting environment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 is rectangular and convex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 has clearly visible edges and corners in the image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/>
              <a:t> occupies the most area in the captured image</a:t>
            </a:r>
          </a:p>
          <a:p>
            <a:endParaRPr lang="en-US" sz="2000" dirty="0"/>
          </a:p>
          <a:p>
            <a:r>
              <a:rPr lang="en-US" sz="2000" dirty="0"/>
              <a:t> The filled document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800" dirty="0"/>
              <a:t> has sufficient features</a:t>
            </a:r>
          </a:p>
          <a:p>
            <a:pPr lvl="1"/>
            <a:endParaRPr lang="en-US" sz="1800" dirty="0"/>
          </a:p>
          <a:p>
            <a:pPr marL="711200" lvl="1" indent="0">
              <a:buNone/>
            </a:pPr>
            <a:br>
              <a:rPr lang="en-US" sz="1800" dirty="0"/>
            </a:br>
            <a:endParaRPr lang="en-US" sz="18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00" cy="9240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Document Extraction Methodology</a:t>
            </a:r>
          </a:p>
        </p:txBody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381000" y="1352550"/>
            <a:ext cx="8458200" cy="497205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228600" lvl="0" indent="0" rtl="0">
              <a:spcBef>
                <a:spcPts val="0"/>
              </a:spcBef>
              <a:buNone/>
            </a:pP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br>
              <a:rPr lang="en-US" dirty="0">
                <a:latin typeface="Calibri"/>
                <a:ea typeface="Calibri"/>
                <a:cs typeface="Calibri"/>
                <a:sym typeface="Calibri"/>
              </a:rPr>
            </a:br>
            <a:endParaRPr lang="en-US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0" y="1219200"/>
            <a:ext cx="5638800" cy="52578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962025" y="142875"/>
            <a:ext cx="7419975" cy="9239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C0C0C"/>
              </a:buClr>
              <a:buSzPct val="25000"/>
              <a:buFont typeface="Arial"/>
              <a:buNone/>
            </a:pPr>
            <a:r>
              <a:rPr lang="en-US" dirty="0"/>
              <a:t>Input Image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1295400"/>
            <a:ext cx="3986213" cy="51054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</a:p>
        </p:txBody>
      </p:sp>
      <p:sp>
        <p:nvSpPr>
          <p:cNvPr id="4" name="Text Placeholder 2"/>
          <p:cNvSpPr txBox="1">
            <a:spLocks/>
          </p:cNvSpPr>
          <p:nvPr/>
        </p:nvSpPr>
        <p:spPr>
          <a:xfrm>
            <a:off x="152400" y="1371600"/>
            <a:ext cx="87630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make the image suitable for further processing</a:t>
            </a:r>
            <a:br>
              <a:rPr lang="en-US" sz="2000" dirty="0"/>
            </a:br>
            <a:endParaRPr lang="en-US" sz="2000" dirty="0"/>
          </a:p>
          <a:p>
            <a:pPr lvl="1"/>
            <a:r>
              <a:rPr lang="en-US" sz="1600" dirty="0"/>
              <a:t> Conversion to grayscale</a:t>
            </a:r>
          </a:p>
          <a:p>
            <a:pPr marL="304800" indent="0">
              <a:buNone/>
            </a:pPr>
            <a:endParaRPr lang="en-US" sz="2000" dirty="0"/>
          </a:p>
          <a:p>
            <a:pPr lvl="1"/>
            <a:r>
              <a:rPr lang="en-US" sz="1600" dirty="0"/>
              <a:t> Sharpening</a:t>
            </a:r>
          </a:p>
          <a:p>
            <a:endParaRPr lang="en-US" sz="2000" dirty="0"/>
          </a:p>
          <a:p>
            <a:pPr lvl="1"/>
            <a:r>
              <a:rPr lang="en-US" sz="1600" dirty="0"/>
              <a:t> Bilateral Filtering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027023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Enhancement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295400"/>
            <a:ext cx="3886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632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Edge Detection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3905" y="1676400"/>
            <a:ext cx="3690695" cy="4724400"/>
          </a:xfrm>
          <a:prstGeom prst="rect">
            <a:avLst/>
          </a:prstGeom>
        </p:spPr>
      </p:pic>
      <p:sp>
        <p:nvSpPr>
          <p:cNvPr id="8" name="Text Placeholder 2"/>
          <p:cNvSpPr txBox="1">
            <a:spLocks/>
          </p:cNvSpPr>
          <p:nvPr/>
        </p:nvSpPr>
        <p:spPr>
          <a:xfrm>
            <a:off x="152400" y="1219200"/>
            <a:ext cx="8763000" cy="2286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2900" marR="0" lvl="0" indent="-381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742950" marR="0" lvl="1" indent="-317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762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•"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5400" algn="l" rtl="0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Char char="–"/>
              <a:defRPr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508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Char char="»"/>
              <a:defRPr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2000" dirty="0"/>
              <a:t> To extract edges required for shape detection</a:t>
            </a:r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748007256"/>
      </p:ext>
    </p:extLst>
  </p:cSld>
  <p:clrMapOvr>
    <a:masterClrMapping/>
  </p:clrMapOvr>
</p:sld>
</file>

<file path=ppt/theme/theme1.xml><?xml version="1.0" encoding="utf-8"?>
<a:theme xmlns:a="http://schemas.openxmlformats.org/drawingml/2006/main" name="2_Blank Presentation">
  <a:themeElements>
    <a:clrScheme name="Blank Presentation 2">
      <a:dk1>
        <a:srgbClr val="000000"/>
      </a:dk1>
      <a:lt1>
        <a:srgbClr val="FFFFFF"/>
      </a:lt1>
      <a:dk2>
        <a:srgbClr val="0000FF"/>
      </a:dk2>
      <a:lt2>
        <a:srgbClr val="FFFF00"/>
      </a:lt2>
      <a:accent1>
        <a:srgbClr val="FF9900"/>
      </a:accent1>
      <a:accent2>
        <a:srgbClr val="00FFFF"/>
      </a:accent2>
      <a:accent3>
        <a:srgbClr val="AAAAFF"/>
      </a:accent3>
      <a:accent4>
        <a:srgbClr val="DADADA"/>
      </a:accent4>
      <a:accent5>
        <a:srgbClr val="FFCAAA"/>
      </a:accent5>
      <a:accent6>
        <a:srgbClr val="00E7E7"/>
      </a:accent6>
      <a:hlink>
        <a:srgbClr val="FF0000"/>
      </a:hlink>
      <a:folHlink>
        <a:srgbClr val="96969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2299</TotalTime>
  <Words>389</Words>
  <Application>Microsoft Office PowerPoint</Application>
  <PresentationFormat>On-screen Show (4:3)</PresentationFormat>
  <Paragraphs>167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Arial</vt:lpstr>
      <vt:lpstr>Calibri</vt:lpstr>
      <vt:lpstr>Helvetica Neue</vt:lpstr>
      <vt:lpstr>2_Blank Presentation</vt:lpstr>
      <vt:lpstr>  Mobile Scanner</vt:lpstr>
      <vt:lpstr>Introduction</vt:lpstr>
      <vt:lpstr>Problem Statement</vt:lpstr>
      <vt:lpstr>Assumptions Made</vt:lpstr>
      <vt:lpstr>Document Extraction Methodology</vt:lpstr>
      <vt:lpstr>Input Image</vt:lpstr>
      <vt:lpstr>Image Enhancement</vt:lpstr>
      <vt:lpstr>Image Enhancement</vt:lpstr>
      <vt:lpstr>Canny Edge Detection </vt:lpstr>
      <vt:lpstr>Canny Edge Detection </vt:lpstr>
      <vt:lpstr>Morphological Operations</vt:lpstr>
      <vt:lpstr>Morphological Operations</vt:lpstr>
      <vt:lpstr>Contour Detection</vt:lpstr>
      <vt:lpstr>Contour Detection</vt:lpstr>
      <vt:lpstr>Harris Corner Detection</vt:lpstr>
      <vt:lpstr>Harris Corner Detection</vt:lpstr>
      <vt:lpstr>Perspective Transform and Warping</vt:lpstr>
      <vt:lpstr>Perspective Transform and Warping</vt:lpstr>
      <vt:lpstr>Adaptive Thresholding</vt:lpstr>
      <vt:lpstr>Adaptive Thresholding</vt:lpstr>
      <vt:lpstr>Filled Document</vt:lpstr>
      <vt:lpstr>Image Registration</vt:lpstr>
      <vt:lpstr>Image Alignment</vt:lpstr>
      <vt:lpstr>Image Alignment</vt:lpstr>
      <vt:lpstr>Image Alignment</vt:lpstr>
      <vt:lpstr>Image Alignment</vt:lpstr>
      <vt:lpstr>Background Subtraction</vt:lpstr>
      <vt:lpstr>Background Subtraction</vt:lpstr>
      <vt:lpstr>Background Subtraction</vt:lpstr>
      <vt:lpstr>Foreground Addition</vt:lpstr>
      <vt:lpstr>Foreground Addition</vt:lpstr>
      <vt:lpstr>Foreground Addition</vt:lpstr>
      <vt:lpstr>Conclusion</vt:lpstr>
      <vt:lpstr>Conclusion</vt:lpstr>
      <vt:lpstr>Source Code</vt:lpstr>
      <vt:lpstr>References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PERCEPTION FRAMEWORK  OF BAYMAX</dc:title>
  <dc:creator>Avinash</dc:creator>
  <cp:lastModifiedBy>Lakshman Kumar Kuttuva Nandhakumar</cp:lastModifiedBy>
  <cp:revision>160</cp:revision>
  <dcterms:modified xsi:type="dcterms:W3CDTF">2017-05-19T06:59:22Z</dcterms:modified>
</cp:coreProperties>
</file>